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99831641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399831641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99831641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399831641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99831641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399831641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d17afce7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d17afce7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99831641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399831641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2f34e6ba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2f34e6ba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99831641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99831641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9983164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39983164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99831641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399831641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a07a36d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3a07a36d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2f25b316d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2f25b316d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99831641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399831641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275067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31721" t="0"/>
          <a:stretch/>
        </p:blipFill>
        <p:spPr>
          <a:xfrm>
            <a:off x="6172200" y="2708910"/>
            <a:ext cx="2971799" cy="1536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b="0" l="15754" r="0" t="0"/>
          <a:stretch/>
        </p:blipFill>
        <p:spPr>
          <a:xfrm>
            <a:off x="0" y="1255014"/>
            <a:ext cx="3666745" cy="1536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 b="5610" l="0" r="0" t="5610"/>
          <a:stretch/>
        </p:blipFill>
        <p:spPr>
          <a:xfrm>
            <a:off x="0" y="1458044"/>
            <a:ext cx="9144000" cy="25489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628650" y="1714500"/>
            <a:ext cx="78867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28650" y="3086100"/>
            <a:ext cx="7886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Autofit/>
          </a:bodyPr>
          <a:lstStyle>
            <a:lvl1pPr lvl="0" rtl="0" algn="r">
              <a:buNone/>
              <a:defRPr sz="1300"/>
            </a:lvl1pPr>
            <a:lvl2pPr lvl="1" rtl="0" algn="r">
              <a:buNone/>
              <a:defRPr sz="1300"/>
            </a:lvl2pPr>
            <a:lvl3pPr lvl="2" rtl="0" algn="r">
              <a:buNone/>
              <a:defRPr sz="1300"/>
            </a:lvl3pPr>
            <a:lvl4pPr lvl="3" rtl="0" algn="r">
              <a:buNone/>
              <a:defRPr sz="1300"/>
            </a:lvl4pPr>
            <a:lvl5pPr lvl="4" rtl="0" algn="r">
              <a:buNone/>
              <a:defRPr sz="1300"/>
            </a:lvl5pPr>
            <a:lvl6pPr lvl="5" rtl="0" algn="r">
              <a:buNone/>
              <a:defRPr sz="1300"/>
            </a:lvl6pPr>
            <a:lvl7pPr lvl="6" rtl="0" algn="r">
              <a:buNone/>
              <a:defRPr sz="1300"/>
            </a:lvl7pPr>
            <a:lvl8pPr lvl="7" rtl="0" algn="r">
              <a:buNone/>
              <a:defRPr sz="1300"/>
            </a:lvl8pPr>
            <a:lvl9pPr lvl="8" rtl="0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9430" y="495300"/>
            <a:ext cx="2281722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 1">
  <p:cSld name="Back_1">
    <p:bg>
      <p:bgPr>
        <a:solidFill>
          <a:srgbClr val="275067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Autofit/>
          </a:bodyPr>
          <a:lstStyle>
            <a:lvl1pPr lvl="0" rtl="0" algn="r">
              <a:buNone/>
              <a:defRPr sz="1300"/>
            </a:lvl1pPr>
            <a:lvl2pPr lvl="1" rtl="0" algn="r">
              <a:buNone/>
              <a:defRPr sz="1300"/>
            </a:lvl2pPr>
            <a:lvl3pPr lvl="2" rtl="0" algn="r">
              <a:buNone/>
              <a:defRPr sz="1300"/>
            </a:lvl3pPr>
            <a:lvl4pPr lvl="3" rtl="0" algn="r">
              <a:buNone/>
              <a:defRPr sz="1300"/>
            </a:lvl4pPr>
            <a:lvl5pPr lvl="4" rtl="0" algn="r">
              <a:buNone/>
              <a:defRPr sz="1300"/>
            </a:lvl5pPr>
            <a:lvl6pPr lvl="5" rtl="0" algn="r">
              <a:buNone/>
              <a:defRPr sz="1300"/>
            </a:lvl6pPr>
            <a:lvl7pPr lvl="6" rtl="0" algn="r">
              <a:buNone/>
              <a:defRPr sz="1300"/>
            </a:lvl7pPr>
            <a:lvl8pPr lvl="7" rtl="0" algn="r">
              <a:buNone/>
              <a:defRPr sz="1300"/>
            </a:lvl8pPr>
            <a:lvl9pPr lvl="8" rtl="0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89430" y="495300"/>
            <a:ext cx="2281722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445770"/>
            <a:ext cx="1714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None/>
              <a:defRPr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0" y="5040630"/>
            <a:ext cx="9141600" cy="102900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650" y="4639455"/>
            <a:ext cx="1278078" cy="2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515350" y="4663440"/>
            <a:ext cx="205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7C7E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7C7E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7C7E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7C7E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7C7E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7C7E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7C7E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7C7E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7C7E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0" y="2228850"/>
            <a:ext cx="6172200" cy="1385100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txBody>
          <a:bodyPr anchorCtr="0" anchor="ctr" bIns="68575" lIns="630925" spcFirstLastPara="1" rIns="68575" wrap="square" tIns="685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515350" y="4663440"/>
            <a:ext cx="205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7C7E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7C7E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7C7E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7C7E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7C7E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7C7E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7C7E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7C7E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7C7E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650" y="4639455"/>
            <a:ext cx="1278078" cy="2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8517636" y="4663440"/>
            <a:ext cx="626400" cy="171600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628650" y="445770"/>
            <a:ext cx="7886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8650" y="1028700"/>
            <a:ext cx="7886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‣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15350" y="4663440"/>
            <a:ext cx="205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0" y="5040630"/>
            <a:ext cx="9141600" cy="102900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650" y="4639455"/>
            <a:ext cx="1278078" cy="2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8517636" y="4663440"/>
            <a:ext cx="626400" cy="171600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628650" y="445770"/>
            <a:ext cx="7886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628650" y="1028700"/>
            <a:ext cx="37719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‣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743450" y="1028700"/>
            <a:ext cx="37719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‣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515350" y="4663440"/>
            <a:ext cx="205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0" y="5040630"/>
            <a:ext cx="9141600" cy="102900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650" y="4639455"/>
            <a:ext cx="1278078" cy="2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8517636" y="4663440"/>
            <a:ext cx="626400" cy="171600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7"/>
          <p:cNvSpPr txBox="1"/>
          <p:nvPr>
            <p:ph type="title"/>
          </p:nvPr>
        </p:nvSpPr>
        <p:spPr>
          <a:xfrm>
            <a:off x="629841" y="445770"/>
            <a:ext cx="7886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629841" y="1543050"/>
            <a:ext cx="37719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‣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744641" y="1543050"/>
            <a:ext cx="37719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‣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8515350" y="4663440"/>
            <a:ext cx="205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0" y="5040630"/>
            <a:ext cx="9141600" cy="102900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 txBox="1"/>
          <p:nvPr>
            <p:ph idx="3" type="subTitle"/>
          </p:nvPr>
        </p:nvSpPr>
        <p:spPr>
          <a:xfrm>
            <a:off x="630936" y="1033272"/>
            <a:ext cx="3771900" cy="34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0F7BB6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4" type="subTitle"/>
          </p:nvPr>
        </p:nvSpPr>
        <p:spPr>
          <a:xfrm>
            <a:off x="4744661" y="1033272"/>
            <a:ext cx="3771900" cy="34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0F7BB6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50" name="Google Shape;5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650" y="4639455"/>
            <a:ext cx="1278078" cy="2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8517636" y="4663440"/>
            <a:ext cx="626400" cy="171600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 txBox="1"/>
          <p:nvPr>
            <p:ph type="title"/>
          </p:nvPr>
        </p:nvSpPr>
        <p:spPr>
          <a:xfrm>
            <a:off x="628650" y="445770"/>
            <a:ext cx="7886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515350" y="4663440"/>
            <a:ext cx="205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0" y="5040630"/>
            <a:ext cx="9141600" cy="102900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650" y="4639455"/>
            <a:ext cx="1278078" cy="2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8517636" y="4663440"/>
            <a:ext cx="626400" cy="171600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515350" y="4663440"/>
            <a:ext cx="205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0" y="5040630"/>
            <a:ext cx="9141600" cy="102900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650" y="4639455"/>
            <a:ext cx="1278078" cy="2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Back">
    <p:bg>
      <p:bgPr>
        <a:solidFill>
          <a:srgbClr val="275067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Autofit/>
          </a:bodyPr>
          <a:lstStyle>
            <a:lvl1pPr lvl="0" rtl="0" algn="r">
              <a:buNone/>
              <a:defRPr sz="1300"/>
            </a:lvl1pPr>
            <a:lvl2pPr lvl="1" rtl="0" algn="r">
              <a:buNone/>
              <a:defRPr sz="1300"/>
            </a:lvl2pPr>
            <a:lvl3pPr lvl="2" rtl="0" algn="r">
              <a:buNone/>
              <a:defRPr sz="1300"/>
            </a:lvl3pPr>
            <a:lvl4pPr lvl="3" rtl="0" algn="r">
              <a:buNone/>
              <a:defRPr sz="1300"/>
            </a:lvl4pPr>
            <a:lvl5pPr lvl="4" rtl="0" algn="r">
              <a:buNone/>
              <a:defRPr sz="1300"/>
            </a:lvl5pPr>
            <a:lvl6pPr lvl="5" rtl="0" algn="r">
              <a:buNone/>
              <a:defRPr sz="1300"/>
            </a:lvl6pPr>
            <a:lvl7pPr lvl="6" rtl="0" algn="r">
              <a:buNone/>
              <a:defRPr sz="1300"/>
            </a:lvl7pPr>
            <a:lvl8pPr lvl="7" rtl="0" algn="r">
              <a:buNone/>
              <a:defRPr sz="1300"/>
            </a:lvl8pPr>
            <a:lvl9pPr lvl="8" rtl="0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89430" y="495300"/>
            <a:ext cx="2281722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/>
          <p:nvPr/>
        </p:nvSpPr>
        <p:spPr>
          <a:xfrm>
            <a:off x="629847" y="445775"/>
            <a:ext cx="4869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</a:rPr>
              <a:t>Thank You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66" name="Google Shape;66;p10"/>
          <p:cNvSpPr txBox="1"/>
          <p:nvPr/>
        </p:nvSpPr>
        <p:spPr>
          <a:xfrm>
            <a:off x="6218386" y="4495275"/>
            <a:ext cx="2623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50">
                <a:solidFill>
                  <a:schemeClr val="lt1"/>
                </a:solidFill>
              </a:rPr>
              <a:t>Research That Moves Us</a:t>
            </a:r>
            <a:endParaRPr b="1" i="1" sz="155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445770"/>
            <a:ext cx="7886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028700"/>
            <a:ext cx="7886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i="0" u="none" cap="none" strike="noStrike">
                <a:solidFill>
                  <a:schemeClr val="dk1"/>
                </a:solidFill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i="0" u="none" cap="none" strike="noStrike">
                <a:solidFill>
                  <a:schemeClr val="dk1"/>
                </a:solidFill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‣"/>
              <a:defRPr i="0" u="none" cap="none" strike="noStrike">
                <a:solidFill>
                  <a:schemeClr val="dk1"/>
                </a:solidFill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i="0" u="none" cap="none" strike="noStrike">
                <a:solidFill>
                  <a:schemeClr val="dk1"/>
                </a:solidFill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u="none" cap="none" strike="noStrike">
                <a:solidFill>
                  <a:schemeClr val="dk1"/>
                </a:solidFill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u="none" cap="none" strike="noStrike">
                <a:solidFill>
                  <a:schemeClr val="dk1"/>
                </a:solidFill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u="none" cap="none" strike="noStrike">
                <a:solidFill>
                  <a:schemeClr val="dk1"/>
                </a:solidFill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•"/>
              <a:defRPr i="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15350" y="4663440"/>
            <a:ext cx="205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its.ucla.edu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5067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ctrTitle"/>
          </p:nvPr>
        </p:nvSpPr>
        <p:spPr>
          <a:xfrm>
            <a:off x="628650" y="1714500"/>
            <a:ext cx="8393700" cy="1200000"/>
          </a:xfrm>
          <a:prstGeom prst="rect">
            <a:avLst/>
          </a:prstGeom>
        </p:spPr>
        <p:txBody>
          <a:bodyPr anchorCtr="0" anchor="b" bIns="34275" lIns="0" spcFirstLastPara="1" rIns="0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Putting current debates over California fuel taxes in context</a:t>
            </a:r>
            <a:endParaRPr sz="3900"/>
          </a:p>
        </p:txBody>
      </p:sp>
      <p:sp>
        <p:nvSpPr>
          <p:cNvPr id="75" name="Google Shape;75;p12"/>
          <p:cNvSpPr txBox="1"/>
          <p:nvPr>
            <p:ph idx="1" type="subTitle"/>
          </p:nvPr>
        </p:nvSpPr>
        <p:spPr>
          <a:xfrm>
            <a:off x="628650" y="3086100"/>
            <a:ext cx="7886700" cy="6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Brian D. Taylor, PhD, FAICP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Professor of Urban Planning &amp; Public Policy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UCLA Institute of Transportation Studies</a:t>
            </a:r>
            <a:endParaRPr/>
          </a:p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628650" y="275220"/>
            <a:ext cx="7886700" cy="34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evaluate the fuel tax and what might come after requires agreeing on its purpose </a:t>
            </a:r>
            <a:r>
              <a:rPr b="0" lang="en" sz="2400"/>
              <a:t>(cont.)</a:t>
            </a:r>
            <a:endParaRPr b="0" sz="2400"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330300" y="857250"/>
            <a:ext cx="84834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400"/>
              <a:t>Goal #3:  </a:t>
            </a:r>
            <a:r>
              <a:rPr b="1" lang="en" sz="2400"/>
              <a:t>Influence behavior</a:t>
            </a:r>
            <a:endParaRPr sz="2400"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Fuel taxes (modestly) </a:t>
            </a:r>
            <a:r>
              <a:rPr lang="en" sz="2000"/>
              <a:t>encourage drivers to b</a:t>
            </a:r>
            <a:r>
              <a:rPr lang="en" sz="2000"/>
              <a:t>urn less fuel, drive lighter cars, acquire low-/no-emission cars, drive more sparingly, travel via greener modes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New forms of charging for road use could influence behavior more directly and effectively</a:t>
            </a:r>
            <a:endParaRPr sz="20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Thereby lower transportation revenue needs</a:t>
            </a:r>
            <a:endParaRPr sz="18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While shifting to revenue collection unrelated to driving may motivate travelers to drive more than in the case with fuel taxes</a:t>
            </a:r>
            <a:endParaRPr sz="20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Which could increase </a:t>
            </a:r>
            <a:r>
              <a:rPr lang="en" sz="1800"/>
              <a:t>transportation revenue needs</a:t>
            </a:r>
            <a:endParaRPr sz="1800"/>
          </a:p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8515350" y="4663440"/>
            <a:ext cx="205800" cy="171600"/>
          </a:xfrm>
          <a:prstGeom prst="rect">
            <a:avLst/>
          </a:prstGeom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628650" y="275220"/>
            <a:ext cx="7886700" cy="34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evaluate the fuel tax and what might come after requires agreeing on its purpose </a:t>
            </a:r>
            <a:r>
              <a:rPr b="0" lang="en"/>
              <a:t>(cont.)</a:t>
            </a:r>
            <a:endParaRPr b="0"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305750" y="857250"/>
            <a:ext cx="85080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1" lang="en" sz="2400"/>
              <a:t>Fuel tax is likely to </a:t>
            </a:r>
            <a:r>
              <a:rPr i="1" lang="en" sz="2400"/>
              <a:t>gradually</a:t>
            </a:r>
            <a:r>
              <a:rPr b="1" lang="en" sz="2400"/>
              <a:t> evolve toward becoming a “sin tax” </a:t>
            </a:r>
            <a:endParaRPr b="1"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As the base of internal combustion vehicles declines over time…</a:t>
            </a:r>
            <a:endParaRPr sz="20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And revenues for transportation increasingly come from other sources</a:t>
            </a:r>
            <a:endParaRPr sz="18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The focus of the tax will likely shift away from generating revenues and toward discouraging fuel consumption</a:t>
            </a:r>
            <a:endParaRPr sz="20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Called a “Pigouvian” tax on negative externalities by economists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Like taxes on cigarettes to discourage smoking, the ultimate goal would be to eliminate burning fuel, which will drive revenues to zero</a:t>
            </a:r>
            <a:endParaRPr sz="18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Though this transition is likely still many more years in the making</a:t>
            </a:r>
            <a:endParaRPr sz="2000"/>
          </a:p>
        </p:txBody>
      </p:sp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8515350" y="4663440"/>
            <a:ext cx="205800" cy="171600"/>
          </a:xfrm>
          <a:prstGeom prst="rect">
            <a:avLst/>
          </a:prstGeom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0" y="158675"/>
            <a:ext cx="9178800" cy="43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Closing thought:  </a:t>
            </a:r>
            <a:r>
              <a:rPr b="0" i="1" lang="en" sz="2400"/>
              <a:t>Transportation needs, and revenues to pay from them, should not be thought about separately</a:t>
            </a:r>
            <a:endParaRPr b="0" i="1" sz="2400"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304950" y="854725"/>
            <a:ext cx="8483400" cy="37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Transportation needs, raising revenues, charging fairly, influencing behavior…</a:t>
            </a:r>
            <a:endParaRPr b="1"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All four are linked (and at times at odds), </a:t>
            </a:r>
            <a:r>
              <a:rPr lang="en" sz="2000" u="sng"/>
              <a:t>no matter how transportation revenues are collected</a:t>
            </a:r>
            <a:r>
              <a:rPr lang="en" sz="2000"/>
              <a:t> </a:t>
            </a:r>
            <a:endParaRPr sz="20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We can collect revenues for transportation from general taxes (like on income and sales) unrelated to driving and parking</a:t>
            </a:r>
            <a:endParaRPr sz="1800"/>
          </a:p>
          <a:p>
            <a:pPr indent="-330200" lvl="3" marL="1828800" rtl="0" algn="l">
              <a:spcBef>
                <a:spcPts val="0"/>
              </a:spcBef>
              <a:spcAft>
                <a:spcPts val="0"/>
              </a:spcAft>
              <a:buSzPts val="1600"/>
              <a:buChar char="‣"/>
            </a:pPr>
            <a:r>
              <a:rPr lang="en" sz="1600"/>
              <a:t>This shields drivers from the social costs of driving and parking, which encourages them to travel more</a:t>
            </a:r>
            <a:endParaRPr sz="1600"/>
          </a:p>
          <a:p>
            <a:pPr indent="-330200" lvl="3" marL="1828800" rtl="0" algn="l">
              <a:spcBef>
                <a:spcPts val="0"/>
              </a:spcBef>
              <a:spcAft>
                <a:spcPts val="0"/>
              </a:spcAft>
              <a:buSzPts val="1600"/>
              <a:buChar char="‣"/>
            </a:pPr>
            <a:r>
              <a:rPr lang="en" sz="1600"/>
              <a:t>Thereby</a:t>
            </a:r>
            <a:r>
              <a:rPr lang="en" sz="1600"/>
              <a:t> increasing transportation system needs</a:t>
            </a:r>
            <a:endParaRPr sz="16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Or we can collect revenues from transportation user fees (like fuel taxes and tolls)</a:t>
            </a:r>
            <a:endParaRPr sz="1800"/>
          </a:p>
          <a:p>
            <a:pPr indent="-330200" lvl="3" marL="1828800" rtl="0" algn="l">
              <a:spcBef>
                <a:spcPts val="0"/>
              </a:spcBef>
              <a:spcAft>
                <a:spcPts val="0"/>
              </a:spcAft>
              <a:buSzPts val="1600"/>
              <a:buChar char="‣"/>
            </a:pPr>
            <a:r>
              <a:rPr lang="en" sz="1600"/>
              <a:t>This makes drivers more aware of the social costs of driving and parking, and more judicious in their travel as a result</a:t>
            </a:r>
            <a:endParaRPr sz="1600"/>
          </a:p>
          <a:p>
            <a:pPr indent="-330200" lvl="3" marL="1828800" rtl="0" algn="l">
              <a:spcBef>
                <a:spcPts val="0"/>
              </a:spcBef>
              <a:spcAft>
                <a:spcPts val="0"/>
              </a:spcAft>
              <a:buSzPts val="1600"/>
              <a:buChar char="‣"/>
            </a:pPr>
            <a:r>
              <a:rPr lang="en" sz="1600"/>
              <a:t>Thereby</a:t>
            </a:r>
            <a:r>
              <a:rPr lang="en" sz="1600"/>
              <a:t> reducing transportation system needs</a:t>
            </a:r>
            <a:endParaRPr sz="1600"/>
          </a:p>
        </p:txBody>
      </p:sp>
      <p:sp>
        <p:nvSpPr>
          <p:cNvPr id="154" name="Google Shape;154;p23"/>
          <p:cNvSpPr txBox="1"/>
          <p:nvPr>
            <p:ph idx="12" type="sldNum"/>
          </p:nvPr>
        </p:nvSpPr>
        <p:spPr>
          <a:xfrm>
            <a:off x="8515350" y="4663440"/>
            <a:ext cx="205800" cy="171600"/>
          </a:xfrm>
          <a:prstGeom prst="rect">
            <a:avLst/>
          </a:prstGeom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sz="1300">
              <a:solidFill>
                <a:schemeClr val="dk1"/>
              </a:solidFill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630925" y="1033300"/>
            <a:ext cx="5182200" cy="37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Brian D. Taylor</a:t>
            </a:r>
            <a:r>
              <a:rPr lang="en">
                <a:solidFill>
                  <a:schemeClr val="lt1"/>
                </a:solidFill>
              </a:rPr>
              <a:t>, PhD, FAICP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btaylor@ucla.edu</a:t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Professor of Urban Planning and Public Policy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UCLA Institute of Transportation Studies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Find research reports and policy briefs at </a:t>
            </a:r>
            <a:r>
              <a:rPr lang="en" u="sng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its.ucla.edu</a:t>
            </a:r>
            <a:endParaRPr/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0650" y="1010100"/>
            <a:ext cx="2256699" cy="34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628650" y="257170"/>
            <a:ext cx="7886700" cy="34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California motor fuels tax</a:t>
            </a:r>
            <a:endParaRPr/>
          </a:p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360050" y="731525"/>
            <a:ext cx="8420400" cy="410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" sz="2400"/>
              <a:t>In the early 1920s</a:t>
            </a:r>
            <a:endParaRPr b="1"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More than 40 percent of the state budget was going to direct appropriations for highways and interest payments on road bonds</a:t>
            </a:r>
            <a:endParaRPr sz="20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1" lang="en" sz="2400"/>
              <a:t>This was unsustainable</a:t>
            </a:r>
            <a:endParaRPr b="1"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So in 1923 California adopted an earmarked user fee for transportation:  the per-gallon fuel tax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 smashing fiscal and political success</a:t>
            </a:r>
            <a:endParaRPr sz="2000"/>
          </a:p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8515350" y="4663440"/>
            <a:ext cx="205800" cy="171600"/>
          </a:xfrm>
          <a:prstGeom prst="rect">
            <a:avLst/>
          </a:prstGeom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7100" y="2800625"/>
            <a:ext cx="3466624" cy="23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626900" y="216620"/>
            <a:ext cx="7886700" cy="34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102 year-old fuel tax has many upsides…</a:t>
            </a:r>
            <a:endParaRPr/>
          </a:p>
        </p:txBody>
      </p:sp>
      <p:sp>
        <p:nvSpPr>
          <p:cNvPr id="90" name="Google Shape;90;p14"/>
          <p:cNvSpPr txBox="1"/>
          <p:nvPr>
            <p:ph idx="1" type="body"/>
          </p:nvPr>
        </p:nvSpPr>
        <p:spPr>
          <a:xfrm>
            <a:off x="361800" y="655525"/>
            <a:ext cx="8420400" cy="410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1" lang="en" sz="2400"/>
              <a:t>It </a:t>
            </a:r>
            <a:r>
              <a:rPr i="1" lang="en" sz="2400"/>
              <a:t>still</a:t>
            </a:r>
            <a:r>
              <a:rPr b="1" lang="en" sz="2400"/>
              <a:t> generates a lot of revenue</a:t>
            </a:r>
            <a:endParaRPr b="1"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Especially after the passage of Senate Bill 1 in 2017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California’s levy is at the high end among states, but not the highest</a:t>
            </a:r>
            <a:endParaRPr sz="2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1" lang="en" sz="2400"/>
              <a:t>It is as much a user fee as a tax</a:t>
            </a:r>
            <a:endParaRPr b="1"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Is perceived as fair in that heavy users of the road system pay more, while light users pay less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Status as a user fee makes it easier politically to (mostly) earmark funds for transportation purposes</a:t>
            </a:r>
            <a:endParaRPr sz="2000"/>
          </a:p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515350" y="4663440"/>
            <a:ext cx="205800" cy="171600"/>
          </a:xfrm>
          <a:prstGeom prst="rect">
            <a:avLst/>
          </a:prstGeom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467900" y="257175"/>
            <a:ext cx="8199300" cy="34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current state fuel tax has many upsides… </a:t>
            </a:r>
            <a:r>
              <a:rPr b="0" lang="en" sz="2400"/>
              <a:t>(cont.)</a:t>
            </a:r>
            <a:endParaRPr b="0" sz="2400"/>
          </a:p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360050" y="731525"/>
            <a:ext cx="8420400" cy="410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1" lang="en" sz="2400"/>
              <a:t>It is cheap and easy to collect</a:t>
            </a:r>
            <a:endParaRPr b="1"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Levied on just a few wholesalers; administrative costs are low, and cheating and evasion are rare</a:t>
            </a:r>
            <a:endParaRPr sz="2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1" lang="en" sz="2400"/>
              <a:t>It supports environmental goals</a:t>
            </a:r>
            <a:endParaRPr b="1"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Essentially a tax on burning fuel, and so it nudges travelers toward both vehicle efficiency and greener propulsion systems</a:t>
            </a:r>
            <a:endParaRPr sz="2000"/>
          </a:p>
        </p:txBody>
      </p:sp>
      <p:sp>
        <p:nvSpPr>
          <p:cNvPr id="98" name="Google Shape;98;p15"/>
          <p:cNvSpPr txBox="1"/>
          <p:nvPr>
            <p:ph idx="12" type="sldNum"/>
          </p:nvPr>
        </p:nvSpPr>
        <p:spPr>
          <a:xfrm>
            <a:off x="8515350" y="4663440"/>
            <a:ext cx="205800" cy="171600"/>
          </a:xfrm>
          <a:prstGeom prst="rect">
            <a:avLst/>
          </a:prstGeom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626900" y="221695"/>
            <a:ext cx="7886700" cy="34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…But it has several downsides as well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265200" y="858225"/>
            <a:ext cx="8660400" cy="410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" sz="2400"/>
              <a:t>Requires a heavy political lift just to stay even</a:t>
            </a:r>
            <a:endParaRPr b="1"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It is a </a:t>
            </a:r>
            <a:r>
              <a:rPr lang="en" sz="2000"/>
              <a:t>cents/gallon levy that is insensitive to both rising construction and maintenance costs and increasing fuel efficiency</a:t>
            </a:r>
            <a:endParaRPr sz="20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As a result, it gradually “sunsets” over time as the buying power of the fuel tax inevitably erodes</a:t>
            </a:r>
            <a:endParaRPr sz="18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Raising the tax levy tax to make up for the eroded buying power, but this is a political challenge</a:t>
            </a:r>
            <a:endParaRPr sz="20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Federal fuel tax has not changed in 32 years </a:t>
            </a:r>
            <a:endParaRPr sz="18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California has largely overcome this with indexing – but this can be politically unpopular when rates increase frequently</a:t>
            </a:r>
            <a:endParaRPr sz="2000"/>
          </a:p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8515350" y="4663440"/>
            <a:ext cx="205800" cy="171600"/>
          </a:xfrm>
          <a:prstGeom prst="rect">
            <a:avLst/>
          </a:prstGeom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628650" y="150745"/>
            <a:ext cx="7886700" cy="34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…But it has several downsides as well </a:t>
            </a:r>
            <a:r>
              <a:rPr b="0" lang="en" sz="2400"/>
              <a:t>(cont.)</a:t>
            </a:r>
            <a:endParaRPr b="0" sz="2400"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241800" y="526850"/>
            <a:ext cx="8660400" cy="410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1" lang="en" sz="2400"/>
              <a:t>The fuel tax revenue base is eroding over time</a:t>
            </a:r>
            <a:endParaRPr b="1"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As the share of electric and hydrogen fuel-cell vehicles in the fleet increases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This is perhaps fine early on as a way to incentivize zero-emission vehicle (ZEV) sales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But increasingly problematic as the ZEV share of the fleet grows</a:t>
            </a:r>
            <a:endParaRPr sz="2000"/>
          </a:p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8515350" y="4663440"/>
            <a:ext cx="205800" cy="171600"/>
          </a:xfrm>
          <a:prstGeom prst="rect">
            <a:avLst/>
          </a:prstGeom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628650" y="150745"/>
            <a:ext cx="7886700" cy="34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ZEVs are an important advance, but…</a:t>
            </a:r>
            <a:endParaRPr b="0" sz="2400"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241800" y="526850"/>
            <a:ext cx="8660400" cy="410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1" lang="en" sz="2400"/>
              <a:t>They impose costs on society </a:t>
            </a:r>
            <a:r>
              <a:rPr b="1" lang="en" sz="2400"/>
              <a:t>as well</a:t>
            </a:r>
            <a:endParaRPr b="1"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Heavy vehicles disproportionately damage roads</a:t>
            </a:r>
            <a:endParaRPr sz="20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Battery electric cars and trucks (EVs) weigh more than similar internal combustion engine (ICE) vehicles</a:t>
            </a:r>
            <a:endParaRPr sz="18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Many EVs accelerate very quickly, which may increase crash risks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EVs contribute to traffic congestion like all cars and trucks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All of these effects vary by miles driven, but a flat annual fee does not reflect this variance as the motor fuels tax does</a:t>
            </a:r>
            <a:endParaRPr sz="2000"/>
          </a:p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8515350" y="4663440"/>
            <a:ext cx="205800" cy="171600"/>
          </a:xfrm>
          <a:prstGeom prst="rect">
            <a:avLst/>
          </a:prstGeom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628650" y="275220"/>
            <a:ext cx="7886700" cy="34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evaluate the fuel tax and what might come after requires agreeing on its purpose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330300" y="857250"/>
            <a:ext cx="84834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400"/>
              <a:t>Goal #1:  </a:t>
            </a:r>
            <a:r>
              <a:rPr b="1" lang="en" sz="2400"/>
              <a:t>Raise revenue</a:t>
            </a:r>
            <a:endParaRPr b="1" sz="2400"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From transportation (fuel tax, tolls), for transportation</a:t>
            </a:r>
            <a:endParaRPr sz="20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Common in the U.S.</a:t>
            </a:r>
            <a:endParaRPr sz="18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From transportation, for other public purposes</a:t>
            </a:r>
            <a:endParaRPr sz="20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Common in other countries</a:t>
            </a:r>
            <a:endParaRPr sz="18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From general sources, for transportation</a:t>
            </a:r>
            <a:endParaRPr sz="20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Like countywide local option sales taxes in California</a:t>
            </a:r>
            <a:endParaRPr sz="1800"/>
          </a:p>
        </p:txBody>
      </p:sp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8515350" y="4663440"/>
            <a:ext cx="205800" cy="171600"/>
          </a:xfrm>
          <a:prstGeom prst="rect">
            <a:avLst/>
          </a:prstGeom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628650" y="275220"/>
            <a:ext cx="7886700" cy="34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evaluate the fuel tax and what might come after requires agreeing on its purpose </a:t>
            </a:r>
            <a:r>
              <a:rPr b="0" lang="en" sz="2400">
                <a:solidFill>
                  <a:schemeClr val="dk2"/>
                </a:solidFill>
              </a:rPr>
              <a:t>(cont.)</a:t>
            </a:r>
            <a:endParaRPr sz="2400"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330300" y="857250"/>
            <a:ext cx="84834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400"/>
              <a:t>Goal #2:  </a:t>
            </a:r>
            <a:r>
              <a:rPr b="1" lang="en" sz="2400"/>
              <a:t>Link who pays to who benefits</a:t>
            </a:r>
            <a:endParaRPr sz="2000"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Fuel taxes consistent with a costs imposed/benefits received fairness principle</a:t>
            </a:r>
            <a:endParaRPr sz="20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000"/>
              <a:t>Drive more, pay more</a:t>
            </a:r>
            <a:endParaRPr sz="20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000"/>
              <a:t>Heavy vehicles that tend to damage roads and pollute more, to pay more</a:t>
            </a:r>
            <a:endParaRPr sz="2200"/>
          </a:p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8515350" y="4663440"/>
            <a:ext cx="205800" cy="171600"/>
          </a:xfrm>
          <a:prstGeom prst="rect">
            <a:avLst/>
          </a:prstGeom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UC ITS Palette">
      <a:dk1>
        <a:srgbClr val="53575A"/>
      </a:dk1>
      <a:lt1>
        <a:srgbClr val="FFFFFF"/>
      </a:lt1>
      <a:dk2>
        <a:srgbClr val="003A5D"/>
      </a:dk2>
      <a:lt2>
        <a:srgbClr val="275067"/>
      </a:lt2>
      <a:accent1>
        <a:srgbClr val="FFCD00"/>
      </a:accent1>
      <a:accent2>
        <a:srgbClr val="0F7BB6"/>
      </a:accent2>
      <a:accent3>
        <a:srgbClr val="003A5D"/>
      </a:accent3>
      <a:accent4>
        <a:srgbClr val="FFFFFF"/>
      </a:accent4>
      <a:accent5>
        <a:srgbClr val="FFFFFF"/>
      </a:accent5>
      <a:accent6>
        <a:srgbClr val="FFFFFF"/>
      </a:accent6>
      <a:hlink>
        <a:srgbClr val="0F7BB6"/>
      </a:hlink>
      <a:folHlink>
        <a:srgbClr val="72CD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